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8" r:id="rId12"/>
    <p:sldId id="265" r:id="rId13"/>
    <p:sldId id="269" r:id="rId14"/>
    <p:sldId id="270" r:id="rId15"/>
    <p:sldId id="271" r:id="rId16"/>
    <p:sldId id="266"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691CB-3FB5-43BA-8C33-1C7EF7B5A0B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81385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91CB-3FB5-43BA-8C33-1C7EF7B5A0B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94910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91CB-3FB5-43BA-8C33-1C7EF7B5A0B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385904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91CB-3FB5-43BA-8C33-1C7EF7B5A0B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177387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691CB-3FB5-43BA-8C33-1C7EF7B5A0B9}"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250030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691CB-3FB5-43BA-8C33-1C7EF7B5A0B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51596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691CB-3FB5-43BA-8C33-1C7EF7B5A0B9}"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365202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691CB-3FB5-43BA-8C33-1C7EF7B5A0B9}"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230630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691CB-3FB5-43BA-8C33-1C7EF7B5A0B9}"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294066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691CB-3FB5-43BA-8C33-1C7EF7B5A0B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350247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691CB-3FB5-43BA-8C33-1C7EF7B5A0B9}"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28FE8-B739-4E6E-B3D3-75EE5F3FC9C1}" type="slidenum">
              <a:rPr lang="en-US" smtClean="0"/>
              <a:t>‹#›</a:t>
            </a:fld>
            <a:endParaRPr lang="en-US"/>
          </a:p>
        </p:txBody>
      </p:sp>
    </p:spTree>
    <p:extLst>
      <p:ext uri="{BB962C8B-B14F-4D97-AF65-F5344CB8AC3E}">
        <p14:creationId xmlns:p14="http://schemas.microsoft.com/office/powerpoint/2010/main" val="372921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691CB-3FB5-43BA-8C33-1C7EF7B5A0B9}" type="datetimeFigureOut">
              <a:rPr lang="en-US" smtClean="0"/>
              <a:t>8/29/2017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28FE8-B739-4E6E-B3D3-75EE5F3FC9C1}" type="slidenum">
              <a:rPr lang="en-US" smtClean="0"/>
              <a:t>‹#›</a:t>
            </a:fld>
            <a:endParaRPr lang="en-US"/>
          </a:p>
        </p:txBody>
      </p:sp>
    </p:spTree>
    <p:extLst>
      <p:ext uri="{BB962C8B-B14F-4D97-AF65-F5344CB8AC3E}">
        <p14:creationId xmlns:p14="http://schemas.microsoft.com/office/powerpoint/2010/main" val="126921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514600"/>
          </a:xfrm>
        </p:spPr>
        <p:txBody>
          <a:bodyPr>
            <a:normAutofit/>
          </a:bodyPr>
          <a:lstStyle/>
          <a:p>
            <a:r>
              <a:rPr lang="en-US" dirty="0" smtClean="0"/>
              <a:t/>
            </a:r>
            <a:br>
              <a:rPr lang="en-US" dirty="0" smtClean="0"/>
            </a:br>
            <a:r>
              <a:rPr lang="en-US" sz="3100" b="1" dirty="0" smtClean="0"/>
              <a:t>Central </a:t>
            </a:r>
            <a:r>
              <a:rPr lang="en-US" sz="3100" b="1" dirty="0" err="1" smtClean="0"/>
              <a:t>Vs</a:t>
            </a:r>
            <a:r>
              <a:rPr lang="en-US" sz="3100" b="1" dirty="0" smtClean="0"/>
              <a:t> Peripheral Blood Pressure</a:t>
            </a:r>
            <a:br>
              <a:rPr lang="en-US" sz="3100" b="1" dirty="0" smtClean="0"/>
            </a:br>
            <a:r>
              <a:rPr lang="en-US" sz="3100" b="1" dirty="0" smtClean="0"/>
              <a:t>Clinical Relevance</a:t>
            </a:r>
            <a:endParaRPr lang="en-US" b="1"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Jomy</a:t>
            </a:r>
            <a:r>
              <a:rPr lang="en-US" dirty="0" smtClean="0"/>
              <a:t> V Jose</a:t>
            </a:r>
          </a:p>
          <a:p>
            <a:r>
              <a:rPr lang="en-US" dirty="0" smtClean="0"/>
              <a:t>Senior Resident</a:t>
            </a:r>
          </a:p>
          <a:p>
            <a:r>
              <a:rPr lang="en-US" dirty="0" smtClean="0"/>
              <a:t>Department of Cardiology</a:t>
            </a:r>
            <a:endParaRPr lang="en-US" dirty="0"/>
          </a:p>
        </p:txBody>
      </p:sp>
    </p:spTree>
    <p:extLst>
      <p:ext uri="{BB962C8B-B14F-4D97-AF65-F5344CB8AC3E}">
        <p14:creationId xmlns:p14="http://schemas.microsoft.com/office/powerpoint/2010/main" val="2525874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ANBP2 and Framingham Heart Study</a:t>
            </a:r>
          </a:p>
        </p:txBody>
      </p:sp>
      <p:sp>
        <p:nvSpPr>
          <p:cNvPr id="3" name="Content Placeholder 2"/>
          <p:cNvSpPr>
            <a:spLocks noGrp="1"/>
          </p:cNvSpPr>
          <p:nvPr>
            <p:ph idx="1"/>
          </p:nvPr>
        </p:nvSpPr>
        <p:spPr/>
        <p:txBody>
          <a:bodyPr>
            <a:normAutofit/>
          </a:bodyPr>
          <a:lstStyle/>
          <a:p>
            <a:r>
              <a:rPr lang="en-US" dirty="0"/>
              <a:t>D</a:t>
            </a:r>
            <a:r>
              <a:rPr lang="en-US" dirty="0" smtClean="0"/>
              <a:t>id not detect any systolic pressure amplification between the carotid and ‘brachial’ arteries and concluded that there was no advantage in assessing central in addition to brachial pressure.</a:t>
            </a:r>
          </a:p>
        </p:txBody>
      </p:sp>
    </p:spTree>
    <p:extLst>
      <p:ext uri="{BB962C8B-B14F-4D97-AF65-F5344CB8AC3E}">
        <p14:creationId xmlns:p14="http://schemas.microsoft.com/office/powerpoint/2010/main" val="1064924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Heart Study</a:t>
            </a:r>
          </a:p>
        </p:txBody>
      </p:sp>
      <p:sp>
        <p:nvSpPr>
          <p:cNvPr id="3" name="Content Placeholder 2"/>
          <p:cNvSpPr>
            <a:spLocks noGrp="1"/>
          </p:cNvSpPr>
          <p:nvPr>
            <p:ph idx="1"/>
          </p:nvPr>
        </p:nvSpPr>
        <p:spPr/>
        <p:txBody>
          <a:bodyPr/>
          <a:lstStyle/>
          <a:p>
            <a:r>
              <a:rPr lang="en-US" dirty="0" smtClean="0"/>
              <a:t>Central </a:t>
            </a:r>
            <a:r>
              <a:rPr lang="en-US" dirty="0"/>
              <a:t>pressure was more strongly related to future cardiovascular events than brachial pressure, in disease-free individuals.</a:t>
            </a:r>
          </a:p>
          <a:p>
            <a:endParaRPr lang="en-US" dirty="0"/>
          </a:p>
        </p:txBody>
      </p:sp>
    </p:spTree>
    <p:extLst>
      <p:ext uri="{BB962C8B-B14F-4D97-AF65-F5344CB8AC3E}">
        <p14:creationId xmlns:p14="http://schemas.microsoft.com/office/powerpoint/2010/main" val="390609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main issue with the existing studies is that they are relatively underpowered to show convincingly that central pressure is meaningfully superior to brachial values in predicting events</a:t>
            </a:r>
            <a:endParaRPr lang="en-US" dirty="0"/>
          </a:p>
        </p:txBody>
      </p:sp>
    </p:spTree>
    <p:extLst>
      <p:ext uri="{BB962C8B-B14F-4D97-AF65-F5344CB8AC3E}">
        <p14:creationId xmlns:p14="http://schemas.microsoft.com/office/powerpoint/2010/main" val="1254840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Blockers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Beta blockers exert differential effects on brachial </a:t>
            </a:r>
            <a:r>
              <a:rPr lang="en-US" dirty="0" err="1" smtClean="0"/>
              <a:t>Vs</a:t>
            </a:r>
            <a:r>
              <a:rPr lang="en-US" dirty="0" smtClean="0"/>
              <a:t> central pressures.</a:t>
            </a:r>
          </a:p>
          <a:p>
            <a:r>
              <a:rPr lang="en-US" dirty="0" smtClean="0"/>
              <a:t>MRC Elderly</a:t>
            </a:r>
          </a:p>
          <a:p>
            <a:r>
              <a:rPr lang="en-US" dirty="0" smtClean="0"/>
              <a:t>LIFE</a:t>
            </a:r>
          </a:p>
          <a:p>
            <a:r>
              <a:rPr lang="en-US" dirty="0" smtClean="0"/>
              <a:t>ASCOT</a:t>
            </a:r>
          </a:p>
          <a:p>
            <a:r>
              <a:rPr lang="en-US" dirty="0" smtClean="0"/>
              <a:t>The CAFE </a:t>
            </a:r>
            <a:r>
              <a:rPr lang="en-US" dirty="0" err="1" smtClean="0"/>
              <a:t>substudy</a:t>
            </a:r>
            <a:r>
              <a:rPr lang="en-US" dirty="0" smtClean="0"/>
              <a:t> of ASCOT trial : Individuals randomized to Atenolol had a 4.3 mm of Hg higher central systolic pressure than those given Amlodipine despite identical brachial pressures. </a:t>
            </a:r>
            <a:endParaRPr lang="en-US" dirty="0"/>
          </a:p>
        </p:txBody>
      </p:sp>
    </p:spTree>
    <p:extLst>
      <p:ext uri="{BB962C8B-B14F-4D97-AF65-F5344CB8AC3E}">
        <p14:creationId xmlns:p14="http://schemas.microsoft.com/office/powerpoint/2010/main" val="1111520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Most studies are with Atenolol…</a:t>
            </a:r>
          </a:p>
          <a:p>
            <a:r>
              <a:rPr lang="en-US" dirty="0" err="1" smtClean="0"/>
              <a:t>Bisoprolol</a:t>
            </a:r>
            <a:r>
              <a:rPr lang="en-US" dirty="0" smtClean="0"/>
              <a:t> also showed same results…</a:t>
            </a:r>
          </a:p>
          <a:p>
            <a:r>
              <a:rPr lang="en-US" dirty="0" smtClean="0"/>
              <a:t>But…newer </a:t>
            </a:r>
            <a:r>
              <a:rPr lang="en-US" dirty="0" err="1" smtClean="0"/>
              <a:t>vasodilatory</a:t>
            </a:r>
            <a:r>
              <a:rPr lang="en-US" dirty="0" smtClean="0"/>
              <a:t> beta blockers like </a:t>
            </a:r>
            <a:r>
              <a:rPr lang="en-US" dirty="0" err="1" smtClean="0"/>
              <a:t>Nebivolol</a:t>
            </a:r>
            <a:r>
              <a:rPr lang="en-US" dirty="0" smtClean="0"/>
              <a:t> and </a:t>
            </a:r>
            <a:r>
              <a:rPr lang="en-US" dirty="0" err="1" smtClean="0"/>
              <a:t>Celiprolol</a:t>
            </a:r>
            <a:r>
              <a:rPr lang="en-US" dirty="0" smtClean="0"/>
              <a:t> may have different effects…</a:t>
            </a:r>
            <a:endParaRPr lang="en-US" dirty="0"/>
          </a:p>
        </p:txBody>
      </p:sp>
    </p:spTree>
    <p:extLst>
      <p:ext uri="{BB962C8B-B14F-4D97-AF65-F5344CB8AC3E}">
        <p14:creationId xmlns:p14="http://schemas.microsoft.com/office/powerpoint/2010/main" val="3838238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Nitrates</a:t>
            </a:r>
            <a:endParaRPr lang="en-US" dirty="0"/>
          </a:p>
        </p:txBody>
      </p:sp>
      <p:sp>
        <p:nvSpPr>
          <p:cNvPr id="3" name="Content Placeholder 2"/>
          <p:cNvSpPr>
            <a:spLocks noGrp="1"/>
          </p:cNvSpPr>
          <p:nvPr>
            <p:ph idx="1"/>
          </p:nvPr>
        </p:nvSpPr>
        <p:spPr/>
        <p:txBody>
          <a:bodyPr/>
          <a:lstStyle/>
          <a:p>
            <a:r>
              <a:rPr lang="en-US" dirty="0" smtClean="0"/>
              <a:t>Although not classical </a:t>
            </a:r>
            <a:r>
              <a:rPr lang="en-US" dirty="0" err="1" smtClean="0"/>
              <a:t>antihypertensives</a:t>
            </a:r>
            <a:r>
              <a:rPr lang="en-US" dirty="0" smtClean="0"/>
              <a:t> outside the emergency setting, chronic high doses of nitrates do reduce brachial pressure despite concerns over tolerance.</a:t>
            </a:r>
          </a:p>
          <a:p>
            <a:endParaRPr lang="en-US" dirty="0" smtClean="0"/>
          </a:p>
          <a:p>
            <a:r>
              <a:rPr lang="en-US" dirty="0" smtClean="0"/>
              <a:t>Limited data also suggests low doses may reduce central pressure with no effect on brachial pressures.</a:t>
            </a:r>
            <a:endParaRPr lang="en-US" dirty="0"/>
          </a:p>
          <a:p>
            <a:endParaRPr lang="en-US" dirty="0"/>
          </a:p>
        </p:txBody>
      </p:sp>
    </p:spTree>
    <p:extLst>
      <p:ext uri="{BB962C8B-B14F-4D97-AF65-F5344CB8AC3E}">
        <p14:creationId xmlns:p14="http://schemas.microsoft.com/office/powerpoint/2010/main" val="1057215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762000"/>
            <a:ext cx="8165565" cy="4191000"/>
          </a:xfrm>
        </p:spPr>
      </p:pic>
    </p:spTree>
    <p:extLst>
      <p:ext uri="{BB962C8B-B14F-4D97-AF65-F5344CB8AC3E}">
        <p14:creationId xmlns:p14="http://schemas.microsoft.com/office/powerpoint/2010/main" val="3797824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133600"/>
          </a:xfrm>
        </p:spPr>
        <p:txBody>
          <a:bodyPr>
            <a:normAutofit/>
          </a:bodyPr>
          <a:lstStyle/>
          <a:p>
            <a:r>
              <a:rPr lang="en-US" sz="6000" dirty="0" smtClean="0"/>
              <a:t>Hills Sign</a:t>
            </a:r>
            <a:br>
              <a:rPr lang="en-US" sz="6000" dirty="0" smtClean="0"/>
            </a:br>
            <a:r>
              <a:rPr lang="en-US" sz="3600" dirty="0" err="1" smtClean="0"/>
              <a:t>Sign</a:t>
            </a:r>
            <a:r>
              <a:rPr lang="en-US" sz="3600" dirty="0" smtClean="0"/>
              <a:t> or </a:t>
            </a:r>
            <a:r>
              <a:rPr lang="en-US" sz="3600" dirty="0" err="1" smtClean="0"/>
              <a:t>Artefact</a:t>
            </a:r>
            <a:r>
              <a:rPr lang="en-US" sz="3600" dirty="0" smtClean="0"/>
              <a:t>…?</a:t>
            </a:r>
            <a:endParaRPr lang="en-US" dirty="0"/>
          </a:p>
        </p:txBody>
      </p:sp>
    </p:spTree>
    <p:extLst>
      <p:ext uri="{BB962C8B-B14F-4D97-AF65-F5344CB8AC3E}">
        <p14:creationId xmlns:p14="http://schemas.microsoft.com/office/powerpoint/2010/main" val="1681091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There </a:t>
            </a:r>
            <a:r>
              <a:rPr lang="en-US" dirty="0" smtClean="0"/>
              <a:t>is </a:t>
            </a:r>
            <a:r>
              <a:rPr lang="en-US" dirty="0"/>
              <a:t>difference of opinion in the literature regarding the reliability of Hill's sign. </a:t>
            </a:r>
            <a:endParaRPr lang="en-US" dirty="0" smtClean="0"/>
          </a:p>
          <a:p>
            <a:r>
              <a:rPr lang="en-US" dirty="0" smtClean="0"/>
              <a:t>Some </a:t>
            </a:r>
            <a:r>
              <a:rPr lang="en-US" dirty="0"/>
              <a:t>studies have shown that Hill's sign is a useful indicator of aortic </a:t>
            </a:r>
            <a:r>
              <a:rPr lang="en-US" dirty="0" smtClean="0"/>
              <a:t>insufficiency </a:t>
            </a:r>
            <a:r>
              <a:rPr lang="en-US" dirty="0"/>
              <a:t>but others have shown that there is no difference in systolic blood pressure in arms &amp; legs in aortic </a:t>
            </a:r>
            <a:r>
              <a:rPr lang="en-US" dirty="0" smtClean="0"/>
              <a:t>regurgitation and </a:t>
            </a:r>
          </a:p>
          <a:p>
            <a:r>
              <a:rPr lang="en-US" dirty="0" smtClean="0"/>
              <a:t>hence </a:t>
            </a:r>
            <a:r>
              <a:rPr lang="en-US" dirty="0"/>
              <a:t>Hill's sign should not be used as an indicator of aortic regurgitation. </a:t>
            </a:r>
          </a:p>
        </p:txBody>
      </p:sp>
    </p:spTree>
    <p:extLst>
      <p:ext uri="{BB962C8B-B14F-4D97-AF65-F5344CB8AC3E}">
        <p14:creationId xmlns:p14="http://schemas.microsoft.com/office/powerpoint/2010/main" val="2959978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Braunwald</a:t>
            </a:r>
            <a:r>
              <a:rPr lang="en-US" dirty="0" smtClean="0"/>
              <a:t> Says…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Hill sign( an exaggerated difference in systolic blood pressure between upper and lower extremities) is an artifact of </a:t>
            </a:r>
            <a:r>
              <a:rPr lang="en-US" dirty="0" err="1" smtClean="0"/>
              <a:t>sphygmomanometric</a:t>
            </a:r>
            <a:r>
              <a:rPr lang="en-US" dirty="0" smtClean="0"/>
              <a:t> measurements and is no longer considered a sign of AR….</a:t>
            </a:r>
          </a:p>
          <a:p>
            <a:r>
              <a:rPr lang="en-US" dirty="0" smtClean="0"/>
              <a:t>Hutchison, </a:t>
            </a:r>
            <a:r>
              <a:rPr lang="en-US" dirty="0" err="1" smtClean="0"/>
              <a:t>Macleods</a:t>
            </a:r>
            <a:r>
              <a:rPr lang="en-US" dirty="0" smtClean="0"/>
              <a:t>, Oxford don’t mention Hills sign…</a:t>
            </a:r>
            <a:endParaRPr lang="en-US" dirty="0"/>
          </a:p>
        </p:txBody>
      </p:sp>
    </p:spTree>
    <p:extLst>
      <p:ext uri="{BB962C8B-B14F-4D97-AF65-F5344CB8AC3E}">
        <p14:creationId xmlns:p14="http://schemas.microsoft.com/office/powerpoint/2010/main" val="123039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T</a:t>
            </a:r>
            <a:r>
              <a:rPr lang="en-US" dirty="0" smtClean="0"/>
              <a:t>he shape of the pressure waveform changes continuously throughout the arterial tree. </a:t>
            </a:r>
          </a:p>
          <a:p>
            <a:r>
              <a:rPr lang="en-US" dirty="0" smtClean="0"/>
              <a:t>Although diastolic and mean arterial pressures are relatively constant, systolic pressure may be up to 40 mmHg higher in the brachial artery than in the aorta.</a:t>
            </a:r>
            <a:endParaRPr lang="en-US" baseline="30000" dirty="0"/>
          </a:p>
          <a:p>
            <a:r>
              <a:rPr lang="en-US" dirty="0" smtClean="0"/>
              <a:t>This phenomenon of systolic pressure </a:t>
            </a:r>
            <a:r>
              <a:rPr lang="en-US" i="1" dirty="0" smtClean="0"/>
              <a:t>amplification</a:t>
            </a:r>
            <a:r>
              <a:rPr lang="en-US" dirty="0" smtClean="0"/>
              <a:t> arises principally because of an increase in arterial stiffness moving away from the heart. </a:t>
            </a:r>
            <a:endParaRPr lang="en-US" dirty="0"/>
          </a:p>
        </p:txBody>
      </p:sp>
    </p:spTree>
    <p:extLst>
      <p:ext uri="{BB962C8B-B14F-4D97-AF65-F5344CB8AC3E}">
        <p14:creationId xmlns:p14="http://schemas.microsoft.com/office/powerpoint/2010/main" val="3981971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609600"/>
            <a:ext cx="8534400" cy="5989320"/>
          </a:xfrm>
        </p:spPr>
      </p:pic>
    </p:spTree>
    <p:extLst>
      <p:ext uri="{BB962C8B-B14F-4D97-AF65-F5344CB8AC3E}">
        <p14:creationId xmlns:p14="http://schemas.microsoft.com/office/powerpoint/2010/main" val="2710096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noninvasive BP measurement a Standard mercury sphygmomanometer was used to take blood pressure readings in the arm and leg. Cuff size of </a:t>
            </a:r>
            <a:r>
              <a:rPr lang="en-US" dirty="0" err="1"/>
              <a:t>atleast</a:t>
            </a:r>
            <a:r>
              <a:rPr lang="en-US" dirty="0"/>
              <a:t> 40% of limb circumference was used i.e. for arm - l2-cm. width and for thigh - 19-cm. width. </a:t>
            </a:r>
          </a:p>
        </p:txBody>
      </p:sp>
    </p:spTree>
    <p:extLst>
      <p:ext uri="{BB962C8B-B14F-4D97-AF65-F5344CB8AC3E}">
        <p14:creationId xmlns:p14="http://schemas.microsoft.com/office/powerpoint/2010/main" val="1389823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00200"/>
            <a:ext cx="8569508" cy="3048000"/>
          </a:xfrm>
        </p:spPr>
      </p:pic>
    </p:spTree>
    <p:extLst>
      <p:ext uri="{BB962C8B-B14F-4D97-AF65-F5344CB8AC3E}">
        <p14:creationId xmlns:p14="http://schemas.microsoft.com/office/powerpoint/2010/main" val="1640528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76400"/>
            <a:ext cx="8416177" cy="2590800"/>
          </a:xfrm>
        </p:spPr>
      </p:pic>
    </p:spTree>
    <p:extLst>
      <p:ext uri="{BB962C8B-B14F-4D97-AF65-F5344CB8AC3E}">
        <p14:creationId xmlns:p14="http://schemas.microsoft.com/office/powerpoint/2010/main" val="1487172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057400"/>
            <a:ext cx="8768442" cy="1828800"/>
          </a:xfrm>
        </p:spPr>
      </p:pic>
    </p:spTree>
    <p:extLst>
      <p:ext uri="{BB962C8B-B14F-4D97-AF65-F5344CB8AC3E}">
        <p14:creationId xmlns:p14="http://schemas.microsoft.com/office/powerpoint/2010/main" val="99552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present study indicates that in aortic insufficiency, intra-arterially there </a:t>
            </a:r>
            <a:r>
              <a:rPr lang="en-US" dirty="0" smtClean="0"/>
              <a:t>is </a:t>
            </a:r>
            <a:r>
              <a:rPr lang="en-US" dirty="0"/>
              <a:t>no difference in systolic pressures between upper &amp; lower limb</a:t>
            </a:r>
            <a:r>
              <a:rPr lang="en-US" dirty="0" smtClean="0"/>
              <a:t>.</a:t>
            </a:r>
          </a:p>
          <a:p>
            <a:r>
              <a:rPr lang="en-US" dirty="0"/>
              <a:t>It is an </a:t>
            </a:r>
            <a:r>
              <a:rPr lang="en-US" dirty="0" err="1"/>
              <a:t>ar</a:t>
            </a:r>
            <a:r>
              <a:rPr lang="en-US" dirty="0"/>
              <a:t> </a:t>
            </a:r>
            <a:r>
              <a:rPr lang="en-US" dirty="0" err="1"/>
              <a:t>tifact</a:t>
            </a:r>
            <a:r>
              <a:rPr lang="en-US" dirty="0"/>
              <a:t> of </a:t>
            </a:r>
            <a:r>
              <a:rPr lang="en-US" dirty="0" err="1"/>
              <a:t>sphygmomanometeric</a:t>
            </a:r>
            <a:r>
              <a:rPr lang="en-US" dirty="0"/>
              <a:t> lower limb pressure measurement. Hill's sign is largely the result of the use of inappropriate small size of cuff in the lower limb. With the use of appropriate sized cuff, Hill' sign is absent in most of the patients with severe AR. </a:t>
            </a:r>
          </a:p>
        </p:txBody>
      </p:sp>
    </p:spTree>
    <p:extLst>
      <p:ext uri="{BB962C8B-B14F-4D97-AF65-F5344CB8AC3E}">
        <p14:creationId xmlns:p14="http://schemas.microsoft.com/office/powerpoint/2010/main" val="1005346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r>
              <a:rPr lang="en-US" dirty="0" smtClean="0"/>
              <a:t>As the pressure wave travels from the highly elastic central arteries to the stiffer brachial artery, the upper portion of the wave becomes narrower, the systolic peak becomes more prominent, and systolic pressure increases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733800"/>
            <a:ext cx="7492123" cy="2762582"/>
          </a:xfrm>
          <a:prstGeom prst="rect">
            <a:avLst/>
          </a:prstGeom>
        </p:spPr>
      </p:pic>
    </p:spTree>
    <p:extLst>
      <p:ext uri="{BB962C8B-B14F-4D97-AF65-F5344CB8AC3E}">
        <p14:creationId xmlns:p14="http://schemas.microsoft.com/office/powerpoint/2010/main" val="262271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r>
              <a:rPr lang="en-US" dirty="0"/>
              <a:t>A</a:t>
            </a:r>
            <a:r>
              <a:rPr lang="en-US" dirty="0" smtClean="0"/>
              <a:t>rterial waveform analysis, assumes that the arterial pressure waveform is a composite of a forward travelling wave, generated by left ventricular ejection, and a backward-travelling reflected wave arising from sites of impedance mismatch—i.e. arterial taper and differences in vessel stiffness, which often occur at bifurcations.</a:t>
            </a:r>
            <a:endParaRPr lang="en-US" baseline="30000" dirty="0"/>
          </a:p>
          <a:p>
            <a:pPr marL="0" indent="0">
              <a:buNone/>
            </a:pPr>
            <a:endParaRPr lang="en-US" dirty="0" smtClean="0"/>
          </a:p>
          <a:p>
            <a:endParaRPr lang="en-US" dirty="0"/>
          </a:p>
          <a:p>
            <a:r>
              <a:rPr lang="en-US" dirty="0" smtClean="0"/>
              <a:t>This change in impedance is thought to generate numerous reflected ‘wavelets’ that sum together to produce a single ‘effective’ reflected wave, which is thought to </a:t>
            </a:r>
            <a:r>
              <a:rPr lang="en-US" i="1" dirty="0" smtClean="0"/>
              <a:t>augment</a:t>
            </a:r>
            <a:r>
              <a:rPr lang="en-US" dirty="0" smtClean="0"/>
              <a:t>, or increase systolic pressure in the central arteries.</a:t>
            </a:r>
            <a:endParaRPr lang="en-US" dirty="0"/>
          </a:p>
        </p:txBody>
      </p:sp>
    </p:spTree>
    <p:extLst>
      <p:ext uri="{BB962C8B-B14F-4D97-AF65-F5344CB8AC3E}">
        <p14:creationId xmlns:p14="http://schemas.microsoft.com/office/powerpoint/2010/main" val="1383012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457200"/>
            <a:ext cx="7620000" cy="6223373"/>
          </a:xfrm>
        </p:spPr>
      </p:pic>
    </p:spTree>
    <p:extLst>
      <p:ext uri="{BB962C8B-B14F-4D97-AF65-F5344CB8AC3E}">
        <p14:creationId xmlns:p14="http://schemas.microsoft.com/office/powerpoint/2010/main" val="163194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Measure </a:t>
            </a:r>
            <a:r>
              <a:rPr lang="en-US" b="1" dirty="0"/>
              <a:t>C</a:t>
            </a:r>
            <a:r>
              <a:rPr lang="en-US" b="1" dirty="0" smtClean="0"/>
              <a:t>entral </a:t>
            </a:r>
            <a:r>
              <a:rPr lang="en-US" b="1" dirty="0"/>
              <a:t>P</a:t>
            </a:r>
            <a:r>
              <a:rPr lang="en-US" b="1" dirty="0" smtClean="0"/>
              <a:t>ressure</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The most direct method involves cardiac catheterization and recording of the blood pressure in the ascending aorta using a pressure-sensing catheter. </a:t>
            </a:r>
          </a:p>
          <a:p>
            <a:r>
              <a:rPr lang="en-US" dirty="0"/>
              <a:t>N</a:t>
            </a:r>
            <a:r>
              <a:rPr lang="en-US" dirty="0" smtClean="0"/>
              <a:t>on-invasive methods, where pressure waveforms are recorded from sites distal to the aorta, such as the carotid, radial or brachial  arteries, and calibrated to blood pressure recorded by cuff </a:t>
            </a:r>
            <a:r>
              <a:rPr lang="en-US" dirty="0" err="1" smtClean="0"/>
              <a:t>sphygmomanometry</a:t>
            </a:r>
            <a:r>
              <a:rPr lang="en-US" dirty="0" smtClean="0"/>
              <a:t>.</a:t>
            </a:r>
          </a:p>
          <a:p>
            <a:endParaRPr lang="en-US" dirty="0"/>
          </a:p>
        </p:txBody>
      </p:sp>
    </p:spTree>
    <p:extLst>
      <p:ext uri="{BB962C8B-B14F-4D97-AF65-F5344CB8AC3E}">
        <p14:creationId xmlns:p14="http://schemas.microsoft.com/office/powerpoint/2010/main" val="1655642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381000"/>
            <a:ext cx="8916392" cy="4724400"/>
          </a:xfrm>
        </p:spPr>
      </p:pic>
    </p:spTree>
    <p:extLst>
      <p:ext uri="{BB962C8B-B14F-4D97-AF65-F5344CB8AC3E}">
        <p14:creationId xmlns:p14="http://schemas.microsoft.com/office/powerpoint/2010/main" val="1259892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lnSpcReduction="10000"/>
          </a:bodyPr>
          <a:lstStyle/>
          <a:p>
            <a:r>
              <a:rPr lang="en-US" dirty="0" smtClean="0"/>
              <a:t>The heart, kidneys, and major arteries supplying the brain are exposed to aortic rather than brachial pressure. Therefore, there is a strong rationale to believe that cardiovascular events may ultimately be more closely related to central rather than brachial pressure. </a:t>
            </a:r>
          </a:p>
          <a:p>
            <a:r>
              <a:rPr lang="en-US" dirty="0" smtClean="0"/>
              <a:t>Central pressure is more closely correlated with widely accepted surrogate measures of cardiovascular risk such as carotid intima-media thickness (CIMT) and left ventricular mass (LVM), than brachial pressure in cross-sectional studies </a:t>
            </a:r>
          </a:p>
          <a:p>
            <a:endParaRPr lang="en-US" dirty="0"/>
          </a:p>
        </p:txBody>
      </p:sp>
    </p:spTree>
    <p:extLst>
      <p:ext uri="{BB962C8B-B14F-4D97-AF65-F5344CB8AC3E}">
        <p14:creationId xmlns:p14="http://schemas.microsoft.com/office/powerpoint/2010/main" val="389685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a:t> Longitudinal observations provide greater support for the potential value of central pressure measurement. In the REASON Study, regression of LVM was more strongly related to change in central compared with brachial pressure and, after adjustment, only central pressure remained predictive. Similar observations were made in a </a:t>
            </a:r>
            <a:r>
              <a:rPr lang="en-US" dirty="0" err="1"/>
              <a:t>substudy</a:t>
            </a:r>
            <a:r>
              <a:rPr lang="en-US" dirty="0"/>
              <a:t> of ASCOT.</a:t>
            </a:r>
            <a:r>
              <a:rPr lang="en-US" baseline="30000" dirty="0"/>
              <a:t> </a:t>
            </a:r>
            <a:r>
              <a:rPr lang="en-US" dirty="0"/>
              <a:t>Moreover, with anti-hypertensive therapy, the reduction in CIMT relates better to the fall in central pressure</a:t>
            </a:r>
          </a:p>
          <a:p>
            <a:endParaRPr lang="en-US" dirty="0"/>
          </a:p>
        </p:txBody>
      </p:sp>
    </p:spTree>
    <p:extLst>
      <p:ext uri="{BB962C8B-B14F-4D97-AF65-F5344CB8AC3E}">
        <p14:creationId xmlns:p14="http://schemas.microsoft.com/office/powerpoint/2010/main" val="4215563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853</Words>
  <Application>Microsoft Office PowerPoint</Application>
  <PresentationFormat>On-screen Show (4:3)</PresentationFormat>
  <Paragraphs>48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Central Vs Peripheral Blood Pressure Clinical Relevance</vt:lpstr>
      <vt:lpstr>Blood Pressure</vt:lpstr>
      <vt:lpstr>PowerPoint Presentation</vt:lpstr>
      <vt:lpstr>PowerPoint Presentation</vt:lpstr>
      <vt:lpstr>PowerPoint Presentation</vt:lpstr>
      <vt:lpstr>How to Measure Central Pressure </vt:lpstr>
      <vt:lpstr>PowerPoint Presentation</vt:lpstr>
      <vt:lpstr>PowerPoint Presentation</vt:lpstr>
      <vt:lpstr>PowerPoint Presentation</vt:lpstr>
      <vt:lpstr>ANBP2 and Framingham Heart Study</vt:lpstr>
      <vt:lpstr>Strong Heart Study</vt:lpstr>
      <vt:lpstr>PowerPoint Presentation</vt:lpstr>
      <vt:lpstr>Beta Blockers</vt:lpstr>
      <vt:lpstr>PowerPoint Presentation</vt:lpstr>
      <vt:lpstr>Nitrates</vt:lpstr>
      <vt:lpstr>PowerPoint Presentation</vt:lpstr>
      <vt:lpstr>Hills Sign Sign or Artefact…?</vt:lpstr>
      <vt:lpstr>PowerPoint Presentation</vt:lpstr>
      <vt:lpstr>Braunwald Says…</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Desserts Central Vs Peripheral Blood Pressure Clinical Relevance</dc:title>
  <dc:creator>pc</dc:creator>
  <cp:lastModifiedBy>pc</cp:lastModifiedBy>
  <cp:revision>19</cp:revision>
  <dcterms:created xsi:type="dcterms:W3CDTF">2017-08-10T16:12:02Z</dcterms:created>
  <dcterms:modified xsi:type="dcterms:W3CDTF">2017-08-29T13:12:14Z</dcterms:modified>
</cp:coreProperties>
</file>